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8"/>
  </p:handoutMasterIdLst>
  <p:sldIdLst>
    <p:sldId id="261" r:id="rId3"/>
    <p:sldId id="4576" r:id="rId5"/>
    <p:sldId id="4577" r:id="rId6"/>
    <p:sldId id="4578" r:id="rId7"/>
    <p:sldId id="4586" r:id="rId8"/>
    <p:sldId id="4587" r:id="rId9"/>
    <p:sldId id="4588" r:id="rId10"/>
    <p:sldId id="4589" r:id="rId11"/>
    <p:sldId id="4579" r:id="rId12"/>
    <p:sldId id="4580" r:id="rId13"/>
    <p:sldId id="4581" r:id="rId14"/>
    <p:sldId id="4582" r:id="rId15"/>
    <p:sldId id="4583" r:id="rId16"/>
    <p:sldId id="4584" r:id="rId17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282F"/>
    <a:srgbClr val="9D1223"/>
    <a:srgbClr val="C6686D"/>
    <a:srgbClr val="DBA1A4"/>
    <a:srgbClr val="ECCDCF"/>
    <a:srgbClr val="C86E72"/>
    <a:srgbClr val="CB2F36"/>
    <a:srgbClr val="D6D6D6"/>
    <a:srgbClr val="C6C6CB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68" autoAdjust="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92" y="240"/>
      </p:cViewPr>
      <p:guideLst>
        <p:guide pos="7174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201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14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166F4C-0773-43AF-A8B5-45322531665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64E415-1D8E-4A71-9047-1736A67BB3D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E9D6F-7F89-4AED-92D3-64DA3964D8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55494-7648-45E6-8BAF-45D7BA3901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696913" y="353331"/>
            <a:ext cx="3294062" cy="441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AE282F"/>
                </a:solidFill>
              </a:defRPr>
            </a:lvl1pPr>
          </a:lstStyle>
          <a:p>
            <a:pPr lvl="0"/>
            <a:r>
              <a:rPr lang="zh-CN" altLang="en-US" dirty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 userDrawn="1"/>
        </p:nvGrpSpPr>
        <p:grpSpPr>
          <a:xfrm>
            <a:off x="-20570" y="373615"/>
            <a:ext cx="653016" cy="384228"/>
            <a:chOff x="-10285" y="301572"/>
            <a:chExt cx="653016" cy="384228"/>
          </a:xfrm>
          <a:solidFill>
            <a:schemeClr val="accent1"/>
          </a:solidFill>
        </p:grpSpPr>
        <p:sp>
          <p:nvSpPr>
            <p:cNvPr id="17" name="矩形 16"/>
            <p:cNvSpPr/>
            <p:nvPr/>
          </p:nvSpPr>
          <p:spPr>
            <a:xfrm>
              <a:off x="-10285" y="301572"/>
              <a:ext cx="453428" cy="3842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522482" y="301572"/>
              <a:ext cx="120249" cy="3842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0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.xml"/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3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.xml"/><Relationship Id="rId2" Type="http://schemas.openxmlformats.org/officeDocument/2006/relationships/image" Target="../media/image16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.xml"/><Relationship Id="rId2" Type="http://schemas.openxmlformats.org/officeDocument/2006/relationships/image" Target="../media/image17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8.xml"/><Relationship Id="rId2" Type="http://schemas.openxmlformats.org/officeDocument/2006/relationships/image" Target="../media/image2.png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-83202" y="3220500"/>
            <a:ext cx="12341876" cy="1708938"/>
            <a:chOff x="-58746" y="3291697"/>
            <a:chExt cx="12140523" cy="1710653"/>
          </a:xfrm>
        </p:grpSpPr>
        <p:sp>
          <p:nvSpPr>
            <p:cNvPr id="18" name="任意多边形: 形状 17"/>
            <p:cNvSpPr/>
            <p:nvPr/>
          </p:nvSpPr>
          <p:spPr>
            <a:xfrm>
              <a:off x="5985777" y="3291697"/>
              <a:ext cx="6096000" cy="1710653"/>
            </a:xfrm>
            <a:custGeom>
              <a:avLst/>
              <a:gdLst>
                <a:gd name="connsiteX0" fmla="*/ 6061299 w 6061299"/>
                <a:gd name="connsiteY0" fmla="*/ 0 h 1710653"/>
                <a:gd name="connsiteX1" fmla="*/ 5973955 w 6061299"/>
                <a:gd name="connsiteY1" fmla="*/ 71619 h 1710653"/>
                <a:gd name="connsiteX2" fmla="*/ 5303807 w 6061299"/>
                <a:gd name="connsiteY2" fmla="*/ 1002731 h 1710653"/>
                <a:gd name="connsiteX3" fmla="*/ 0 w 6061299"/>
                <a:gd name="connsiteY3" fmla="*/ 1710653 h 1710653"/>
                <a:gd name="connsiteX4" fmla="*/ 216698 w 6061299"/>
                <a:gd name="connsiteY4" fmla="*/ 1594237 h 1710653"/>
                <a:gd name="connsiteX5" fmla="*/ 504653 w 6061299"/>
                <a:gd name="connsiteY5" fmla="*/ 1459615 h 1710653"/>
                <a:gd name="connsiteX6" fmla="*/ 5363924 w 6061299"/>
                <a:gd name="connsiteY6" fmla="*/ 81761 h 1710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61299" h="1710653">
                  <a:moveTo>
                    <a:pt x="6061299" y="0"/>
                  </a:moveTo>
                  <a:lnTo>
                    <a:pt x="5973955" y="71619"/>
                  </a:lnTo>
                  <a:cubicBezTo>
                    <a:pt x="5561030" y="412317"/>
                    <a:pt x="5508238" y="495233"/>
                    <a:pt x="5303807" y="1002731"/>
                  </a:cubicBezTo>
                  <a:cubicBezTo>
                    <a:pt x="2794000" y="910901"/>
                    <a:pt x="1748886" y="1172395"/>
                    <a:pt x="0" y="1710653"/>
                  </a:cubicBezTo>
                  <a:lnTo>
                    <a:pt x="216698" y="1594237"/>
                  </a:lnTo>
                  <a:lnTo>
                    <a:pt x="504653" y="1459615"/>
                  </a:lnTo>
                  <a:cubicBezTo>
                    <a:pt x="2636135" y="486589"/>
                    <a:pt x="3799992" y="271538"/>
                    <a:pt x="5363924" y="81761"/>
                  </a:cubicBezTo>
                  <a:close/>
                </a:path>
              </a:pathLst>
            </a:custGeom>
            <a:gradFill flip="none" rotWithShape="1">
              <a:gsLst>
                <a:gs pos="33000">
                  <a:schemeClr val="bg1"/>
                </a:gs>
                <a:gs pos="51000">
                  <a:srgbClr val="E6E6E7"/>
                </a:gs>
                <a:gs pos="44000">
                  <a:schemeClr val="bg1">
                    <a:lumMod val="95000"/>
                  </a:schemeClr>
                </a:gs>
                <a:gs pos="30000">
                  <a:srgbClr val="E7E7E8"/>
                </a:gs>
                <a:gs pos="26000">
                  <a:schemeClr val="bg1"/>
                </a:gs>
                <a:gs pos="72000">
                  <a:schemeClr val="bg1"/>
                </a:gs>
                <a:gs pos="100000">
                  <a:schemeClr val="bg1"/>
                </a:gs>
              </a:gsLst>
              <a:lin ang="4800000" scaled="0"/>
              <a:tileRect/>
            </a:gradFill>
            <a:ln>
              <a:noFill/>
            </a:ln>
            <a:effectLst>
              <a:outerShdw blurRad="228600" dist="139700" dir="5400000" sx="80000" sy="8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 flipH="1">
              <a:off x="-58746" y="3291697"/>
              <a:ext cx="6127973" cy="1710653"/>
            </a:xfrm>
            <a:custGeom>
              <a:avLst/>
              <a:gdLst>
                <a:gd name="connsiteX0" fmla="*/ 6061299 w 6061299"/>
                <a:gd name="connsiteY0" fmla="*/ 0 h 1710653"/>
                <a:gd name="connsiteX1" fmla="*/ 5973955 w 6061299"/>
                <a:gd name="connsiteY1" fmla="*/ 71619 h 1710653"/>
                <a:gd name="connsiteX2" fmla="*/ 5303807 w 6061299"/>
                <a:gd name="connsiteY2" fmla="*/ 1002731 h 1710653"/>
                <a:gd name="connsiteX3" fmla="*/ 0 w 6061299"/>
                <a:gd name="connsiteY3" fmla="*/ 1710653 h 1710653"/>
                <a:gd name="connsiteX4" fmla="*/ 216698 w 6061299"/>
                <a:gd name="connsiteY4" fmla="*/ 1594237 h 1710653"/>
                <a:gd name="connsiteX5" fmla="*/ 504653 w 6061299"/>
                <a:gd name="connsiteY5" fmla="*/ 1459615 h 1710653"/>
                <a:gd name="connsiteX6" fmla="*/ 5363924 w 6061299"/>
                <a:gd name="connsiteY6" fmla="*/ 81761 h 1710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61299" h="1710653">
                  <a:moveTo>
                    <a:pt x="6061299" y="0"/>
                  </a:moveTo>
                  <a:lnTo>
                    <a:pt x="5973955" y="71619"/>
                  </a:lnTo>
                  <a:cubicBezTo>
                    <a:pt x="5561030" y="412317"/>
                    <a:pt x="5508238" y="495233"/>
                    <a:pt x="5303807" y="1002731"/>
                  </a:cubicBezTo>
                  <a:cubicBezTo>
                    <a:pt x="2794000" y="910901"/>
                    <a:pt x="1748886" y="1172395"/>
                    <a:pt x="0" y="1710653"/>
                  </a:cubicBezTo>
                  <a:lnTo>
                    <a:pt x="216698" y="1594237"/>
                  </a:lnTo>
                  <a:lnTo>
                    <a:pt x="504653" y="1459615"/>
                  </a:lnTo>
                  <a:cubicBezTo>
                    <a:pt x="2636135" y="486589"/>
                    <a:pt x="3799992" y="271538"/>
                    <a:pt x="5363924" y="81761"/>
                  </a:cubicBezTo>
                  <a:close/>
                </a:path>
              </a:pathLst>
            </a:custGeom>
            <a:gradFill>
              <a:gsLst>
                <a:gs pos="33000">
                  <a:schemeClr val="bg1"/>
                </a:gs>
                <a:gs pos="51000">
                  <a:srgbClr val="E6E6E7"/>
                </a:gs>
                <a:gs pos="44000">
                  <a:schemeClr val="bg1">
                    <a:lumMod val="95000"/>
                  </a:schemeClr>
                </a:gs>
                <a:gs pos="30000">
                  <a:srgbClr val="E7E7E8"/>
                </a:gs>
                <a:gs pos="26000">
                  <a:schemeClr val="bg1"/>
                </a:gs>
                <a:gs pos="72000">
                  <a:schemeClr val="bg1"/>
                </a:gs>
                <a:gs pos="100000">
                  <a:schemeClr val="bg1"/>
                </a:gs>
              </a:gsLst>
              <a:lin ang="4800000" scaled="0"/>
            </a:gradFill>
            <a:ln>
              <a:noFill/>
            </a:ln>
            <a:effectLst>
              <a:outerShdw blurRad="228600" dist="139700" dir="5400000" sx="80000" sy="8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2001796" y="2182217"/>
            <a:ext cx="82043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棋盘格相机标定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找角点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4454"/>
            <a:ext cx="8206565" cy="403081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31476" y="5602030"/>
            <a:ext cx="112850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采用</a:t>
            </a:r>
            <a:r>
              <a:rPr lang="en-US" altLang="zh-CN" dirty="0" err="1"/>
              <a:t>findChessboardCorners</a:t>
            </a:r>
            <a:r>
              <a:rPr lang="zh-CN" altLang="en-US" dirty="0"/>
              <a:t>函数找角点，找到角点后采用</a:t>
            </a:r>
            <a:r>
              <a:rPr lang="en-US" altLang="zh-CN" dirty="0" err="1"/>
              <a:t>cornerSubPix</a:t>
            </a:r>
            <a:r>
              <a:rPr lang="zh-CN" altLang="en-US" dirty="0"/>
              <a:t>函数提取亚像素角点信息降低误差。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7808" y="1010393"/>
            <a:ext cx="5534192" cy="4030818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求取相机内参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916" y="4991976"/>
            <a:ext cx="77717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采用</a:t>
            </a:r>
            <a:r>
              <a:rPr lang="en-US" altLang="zh-CN" dirty="0" err="1"/>
              <a:t>calibrateCamera</a:t>
            </a:r>
            <a:r>
              <a:rPr lang="zh-CN" altLang="en-US" dirty="0"/>
              <a:t>函数进行标定，求得相机内参矩阵与畸变矩阵。</a:t>
            </a:r>
            <a:endParaRPr lang="en-US" altLang="zh-CN" dirty="0"/>
          </a:p>
          <a:p>
            <a:r>
              <a:rPr lang="zh-CN" altLang="en-US" dirty="0"/>
              <a:t>对标定结果进行评价，求得图片平均误差为</a:t>
            </a:r>
            <a:r>
              <a:rPr lang="en-US" altLang="zh-CN" dirty="0"/>
              <a:t>3.75</a:t>
            </a:r>
            <a:r>
              <a:rPr lang="zh-CN" altLang="en-US" dirty="0"/>
              <a:t>像素。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916" y="3751077"/>
            <a:ext cx="3784795" cy="82554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17" y="2663286"/>
            <a:ext cx="7970351" cy="34926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17" y="1029367"/>
            <a:ext cx="7970351" cy="89539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130" y="1029368"/>
            <a:ext cx="3784795" cy="433186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6075" y="2271673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畸变矩阵：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56075" y="3410017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内参矩阵：</a:t>
            </a:r>
            <a:endParaRPr lang="zh-CN" altLang="en-US" dirty="0"/>
          </a:p>
        </p:txBody>
      </p:sp>
    </p:spTree>
    <p:custDataLst>
      <p:tags r:id="rId5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求位姿关系</a:t>
            </a:r>
            <a:r>
              <a:rPr lang="en-US" altLang="zh-CN" dirty="0">
                <a:solidFill>
                  <a:schemeClr val="accent1"/>
                </a:solidFill>
              </a:rPr>
              <a:t>{</a:t>
            </a:r>
            <a:r>
              <a:rPr lang="en-US" altLang="zh-CN" dirty="0" err="1">
                <a:solidFill>
                  <a:schemeClr val="accent1"/>
                </a:solidFill>
              </a:rPr>
              <a:t>R∣t</a:t>
            </a:r>
            <a:r>
              <a:rPr lang="en-US" altLang="zh-CN" dirty="0">
                <a:solidFill>
                  <a:schemeClr val="accent1"/>
                </a:solidFill>
              </a:rPr>
              <a:t>}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4750" y="4134177"/>
            <a:ext cx="112850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采用</a:t>
            </a:r>
            <a:r>
              <a:rPr lang="en-US" altLang="zh-CN" dirty="0" err="1"/>
              <a:t>solvePnP</a:t>
            </a:r>
            <a:r>
              <a:rPr lang="zh-CN" altLang="en-US" dirty="0"/>
              <a:t>函数求得旋转矩阵</a:t>
            </a:r>
            <a:r>
              <a:rPr lang="en-US" altLang="zh-CN" dirty="0"/>
              <a:t>R</a:t>
            </a:r>
            <a:r>
              <a:rPr lang="zh-CN" altLang="en-US" dirty="0"/>
              <a:t>和平移向量</a:t>
            </a:r>
            <a:r>
              <a:rPr lang="en-US" altLang="zh-CN" dirty="0"/>
              <a:t>t</a:t>
            </a:r>
            <a:r>
              <a:rPr lang="zh-CN" altLang="en-US" dirty="0"/>
              <a:t>，求解方法采用</a:t>
            </a:r>
            <a:r>
              <a:rPr lang="en-US" altLang="zh-CN" dirty="0"/>
              <a:t>DLT</a:t>
            </a:r>
            <a:r>
              <a:rPr lang="zh-CN" altLang="en-US" dirty="0"/>
              <a:t>算法；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由于标定时没有在</a:t>
            </a:r>
            <a:r>
              <a:rPr lang="en-US" altLang="zh-CN" dirty="0"/>
              <a:t>Z</a:t>
            </a:r>
            <a:r>
              <a:rPr lang="zh-CN" altLang="en-US" dirty="0"/>
              <a:t>轴上发生旋转，因此主要关注平移向量。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837" y="1338118"/>
            <a:ext cx="7550538" cy="236867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606" y="1338118"/>
            <a:ext cx="3644293" cy="2182179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误差分析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72796" y="2346652"/>
            <a:ext cx="3735198" cy="1645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u"/>
            </a:pPr>
            <a:r>
              <a:rPr lang="en-US" altLang="zh-CN" dirty="0"/>
              <a:t>1.25m</a:t>
            </a:r>
            <a:r>
              <a:rPr lang="zh-CN" altLang="en-US" dirty="0"/>
              <a:t>后失焦严重；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u"/>
            </a:pPr>
            <a:r>
              <a:rPr lang="zh-CN" altLang="en-US" dirty="0"/>
              <a:t>靶标</a:t>
            </a:r>
            <a:r>
              <a:rPr lang="en-US" altLang="zh-CN" dirty="0"/>
              <a:t>Z</a:t>
            </a:r>
            <a:r>
              <a:rPr lang="zh-CN" altLang="en-US" dirty="0"/>
              <a:t>轴不是严格为</a:t>
            </a:r>
            <a:r>
              <a:rPr lang="en-US" altLang="zh-CN" dirty="0"/>
              <a:t>0</a:t>
            </a:r>
            <a:r>
              <a:rPr lang="zh-CN" altLang="en-US" dirty="0"/>
              <a:t>；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u"/>
            </a:pP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74966" y="1081810"/>
            <a:ext cx="3644293" cy="218217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4958" y="1303166"/>
            <a:ext cx="3802110" cy="495927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5389" y="3519415"/>
            <a:ext cx="3916586" cy="2743024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实验总结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96053" y="1595173"/>
            <a:ext cx="8535798" cy="2164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u"/>
            </a:pPr>
            <a:r>
              <a:rPr lang="zh-CN" altLang="en-US" dirty="0"/>
              <a:t>实验过程应该严格调整对焦点，避免失焦影响标定误差；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u"/>
            </a:pPr>
            <a:r>
              <a:rPr lang="zh-CN" altLang="en-US" dirty="0"/>
              <a:t>棋盘格标定板</a:t>
            </a:r>
            <a:r>
              <a:rPr lang="en-US" altLang="zh-CN" dirty="0"/>
              <a:t>Z</a:t>
            </a:r>
            <a:r>
              <a:rPr lang="zh-CN" altLang="en-US" dirty="0"/>
              <a:t>轴应尽量水平，避免影响标定效果；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u"/>
            </a:pPr>
            <a:r>
              <a:rPr lang="zh-CN" altLang="en-US" dirty="0"/>
              <a:t>打光效果会影响成像效果，进而影响靶标识别效果；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u"/>
            </a:pPr>
            <a:endParaRPr lang="en-US" altLang="zh-CN" dirty="0"/>
          </a:p>
        </p:txBody>
      </p:sp>
      <p:sp>
        <p:nvSpPr>
          <p:cNvPr id="11" name="文本占位符 110"/>
          <p:cNvSpPr txBox="1"/>
          <p:nvPr/>
        </p:nvSpPr>
        <p:spPr>
          <a:xfrm>
            <a:off x="596053" y="1240666"/>
            <a:ext cx="6117568" cy="441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chemeClr val="accent1"/>
                </a:solidFill>
              </a:rPr>
              <a:t>实验待改进处：</a:t>
            </a:r>
            <a:endParaRPr lang="zh-CN" altLang="en-US" sz="2400" dirty="0">
              <a:solidFill>
                <a:schemeClr val="accent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实验思路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17719" y="3917696"/>
            <a:ext cx="942273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en-US" sz="2000" dirty="0"/>
              <a:t>按照实验要求，从</a:t>
            </a:r>
            <a:r>
              <a:rPr lang="en-US" altLang="zh-CN" sz="2000" dirty="0"/>
              <a:t>0.5m</a:t>
            </a:r>
            <a:r>
              <a:rPr lang="zh-CN" altLang="en-US" sz="2000" dirty="0"/>
              <a:t>处开始每隔</a:t>
            </a:r>
            <a:r>
              <a:rPr lang="en-US" altLang="zh-CN" sz="2000" dirty="0"/>
              <a:t>0.25m</a:t>
            </a:r>
            <a:r>
              <a:rPr lang="zh-CN" altLang="en-US" sz="2000" dirty="0"/>
              <a:t>进行一次拍照取点，共取</a:t>
            </a:r>
            <a:r>
              <a:rPr lang="en-US" altLang="zh-CN" sz="2000" dirty="0"/>
              <a:t>7</a:t>
            </a:r>
            <a:r>
              <a:rPr lang="zh-CN" altLang="en-US" sz="2000" dirty="0"/>
              <a:t>张照片，相机镜头采用</a:t>
            </a:r>
            <a:r>
              <a:rPr lang="en-US" altLang="zh-CN" sz="2000" dirty="0"/>
              <a:t>16mm</a:t>
            </a:r>
            <a:r>
              <a:rPr lang="zh-CN" altLang="en-US" sz="2000" dirty="0"/>
              <a:t>和</a:t>
            </a:r>
            <a:r>
              <a:rPr lang="en-US" altLang="zh-CN" sz="2000" dirty="0"/>
              <a:t>8mm</a:t>
            </a:r>
            <a:r>
              <a:rPr lang="zh-CN" altLang="en-US" sz="2000" dirty="0"/>
              <a:t>镜头，最终标定采用</a:t>
            </a:r>
            <a:r>
              <a:rPr lang="en-US" altLang="zh-CN" sz="2000" dirty="0"/>
              <a:t>8mm</a:t>
            </a:r>
            <a:r>
              <a:rPr lang="zh-CN" altLang="en-US" sz="2000" dirty="0"/>
              <a:t>镜头，焦点为</a:t>
            </a:r>
            <a:r>
              <a:rPr lang="en-US" altLang="zh-CN" sz="2000" dirty="0"/>
              <a:t>0.75-1m</a:t>
            </a:r>
            <a:r>
              <a:rPr lang="zh-CN" altLang="en-US" sz="2000" dirty="0"/>
              <a:t>之间，光圈为</a:t>
            </a:r>
            <a:r>
              <a:rPr lang="en-US" altLang="zh-CN" sz="2000" dirty="0"/>
              <a:t>F/4.0</a:t>
            </a:r>
            <a:r>
              <a:rPr lang="zh-CN" altLang="en-US" sz="2000" dirty="0"/>
              <a:t>，曝光时间为自适应时间。</a:t>
            </a:r>
            <a:endParaRPr lang="zh-CN" altLang="zh-CN" sz="2000" dirty="0"/>
          </a:p>
        </p:txBody>
      </p:sp>
      <p:sp>
        <p:nvSpPr>
          <p:cNvPr id="2" name="矩形 1"/>
          <p:cNvSpPr/>
          <p:nvPr/>
        </p:nvSpPr>
        <p:spPr>
          <a:xfrm>
            <a:off x="1435765" y="5280915"/>
            <a:ext cx="9344527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000" dirty="0"/>
              <a:t>靶标最初选取乒乓球，但由于光线和镜头焦距问题，难以完成全距离范围内的靶标识别，于是改用棋盘格作为靶标，棋盘格为正方形，尺寸为15</a:t>
            </a:r>
            <a:r>
              <a:rPr lang="en-US" altLang="zh-CN" sz="2000" dirty="0"/>
              <a:t>*15</a:t>
            </a:r>
            <a:r>
              <a:rPr lang="zh-CN" altLang="en-US" sz="2000" dirty="0"/>
              <a:t>mm。</a:t>
            </a:r>
            <a:endParaRPr lang="zh-CN" altLang="en-US" sz="2000" dirty="0"/>
          </a:p>
          <a:p>
            <a:pPr algn="just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7879" y="1378475"/>
            <a:ext cx="5169569" cy="194931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403138" y="929061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实验要求：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6801306" y="933762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实验所用棋盘格：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016" y="1378475"/>
            <a:ext cx="2590254" cy="1932342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实验过程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649" y="1095540"/>
            <a:ext cx="3658603" cy="487813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56" y="1095541"/>
            <a:ext cx="3658603" cy="4878137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4829" y="1095540"/>
            <a:ext cx="3782526" cy="177020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4829" y="3432222"/>
            <a:ext cx="3782526" cy="2431807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算法思路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9" y="1690184"/>
            <a:ext cx="5220171" cy="347763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573879" y="1618245"/>
            <a:ext cx="42375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相机标定主要是涉及</a:t>
            </a:r>
            <a:r>
              <a:rPr lang="zh-CN" altLang="en-US" dirty="0">
                <a:solidFill>
                  <a:srgbClr val="C00000"/>
                </a:solidFill>
              </a:rPr>
              <a:t>世界坐标系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C00000"/>
                </a:solidFill>
              </a:rPr>
              <a:t>相机坐标系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C00000"/>
                </a:solidFill>
              </a:rPr>
              <a:t>图像坐标系</a:t>
            </a:r>
            <a:r>
              <a:rPr lang="zh-CN" altLang="en-US" dirty="0"/>
              <a:t>、以及</a:t>
            </a:r>
            <a:r>
              <a:rPr lang="zh-CN" altLang="en-US" dirty="0">
                <a:solidFill>
                  <a:srgbClr val="C00000"/>
                </a:solidFill>
              </a:rPr>
              <a:t>像素坐标系</a:t>
            </a:r>
            <a:r>
              <a:rPr lang="zh-CN" altLang="en-US" dirty="0"/>
              <a:t>之间的关系，得出世界坐标系与相机坐标系之间的位姿关系。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7573879" y="3429000"/>
            <a:ext cx="42375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解决办法：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张正友标定法求内参</a:t>
            </a:r>
            <a:r>
              <a:rPr lang="en-US" altLang="zh-CN" dirty="0"/>
              <a:t>+PnP</a:t>
            </a:r>
            <a:r>
              <a:rPr lang="zh-CN" altLang="en-US" dirty="0"/>
              <a:t>算法求外参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5130" y="4546775"/>
            <a:ext cx="1928095" cy="86999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6887" y="4464220"/>
            <a:ext cx="2184512" cy="103510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4258" y="1552478"/>
            <a:ext cx="2349621" cy="3753043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从世界坐标系到相机坐标系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790" y="1593755"/>
            <a:ext cx="4083260" cy="367048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921" y="1356193"/>
            <a:ext cx="5829600" cy="127006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879339" y="876178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世界坐标系与相机坐标系关系：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4879339" y="2875426"/>
            <a:ext cx="6863482" cy="2477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旋转矩阵：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以基原旋转为基础，坐标系</a:t>
            </a:r>
            <a:r>
              <a:rPr lang="en-US" altLang="zh-CN" dirty="0"/>
              <a:t>1</a:t>
            </a:r>
            <a:r>
              <a:rPr lang="zh-CN" altLang="en-US" dirty="0"/>
              <a:t>先绕</a:t>
            </a:r>
            <a:r>
              <a:rPr lang="en-US" altLang="zh-CN" dirty="0"/>
              <a:t>Oz</a:t>
            </a:r>
            <a:r>
              <a:rPr lang="zh-CN" altLang="en-US" dirty="0"/>
              <a:t>轴旋转，再绕</a:t>
            </a:r>
            <a:r>
              <a:rPr lang="en-US" altLang="zh-CN" dirty="0"/>
              <a:t>Oy</a:t>
            </a:r>
            <a:r>
              <a:rPr lang="zh-CN" altLang="en-US" dirty="0"/>
              <a:t>轴旋转，最后绕</a:t>
            </a:r>
            <a:r>
              <a:rPr lang="en-US" altLang="zh-CN" dirty="0"/>
              <a:t>Ox</a:t>
            </a:r>
            <a:r>
              <a:rPr lang="zh-CN" altLang="en-US" dirty="0"/>
              <a:t>轴旋转，最终得到了坐标系</a:t>
            </a:r>
            <a:r>
              <a:rPr lang="en-US" altLang="zh-CN" dirty="0"/>
              <a:t>2</a:t>
            </a:r>
            <a:r>
              <a:rPr lang="zh-CN" altLang="en-US" dirty="0"/>
              <a:t>，则旋转矩阵</a:t>
            </a:r>
            <a:r>
              <a:rPr lang="en-US" altLang="zh-CN" dirty="0"/>
              <a:t>R</a:t>
            </a:r>
            <a:r>
              <a:rPr lang="zh-CN" altLang="en-US" dirty="0"/>
              <a:t>为这三个基元旋转矩阵依次左乘。</a:t>
            </a:r>
            <a:endParaRPr lang="en-US" altLang="zh-CN" dirty="0"/>
          </a:p>
          <a:p>
            <a:endParaRPr lang="en-US" altLang="zh-CN" sz="9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dirty="0"/>
              <a:t>旋转矩阵是正交矩阵；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dirty="0"/>
              <a:t>旋转矩阵与旋转矩阵相乘，得到的仍是旋转矩阵。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/>
          </a:p>
        </p:txBody>
      </p:sp>
      <p:sp>
        <p:nvSpPr>
          <p:cNvPr id="12" name="矩形 11"/>
          <p:cNvSpPr/>
          <p:nvPr/>
        </p:nvSpPr>
        <p:spPr>
          <a:xfrm>
            <a:off x="4879339" y="5079211"/>
            <a:ext cx="686348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平移向量：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旋转后的坐标系</a:t>
            </a:r>
            <a:r>
              <a:rPr lang="en-US" altLang="zh-CN" dirty="0"/>
              <a:t>1</a:t>
            </a:r>
            <a:r>
              <a:rPr lang="zh-CN" altLang="en-US" dirty="0"/>
              <a:t>通过平移使得与坐标系</a:t>
            </a:r>
            <a:r>
              <a:rPr lang="en-US" altLang="zh-CN" dirty="0"/>
              <a:t>2</a:t>
            </a:r>
            <a:r>
              <a:rPr lang="zh-CN" altLang="en-US" dirty="0"/>
              <a:t>相对应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外参：旋转加平移。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从相机坐标系到图像坐标系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790" y="1593755"/>
            <a:ext cx="4083260" cy="367048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118" y="1245510"/>
            <a:ext cx="6454818" cy="175924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879339" y="876178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相机坐标系与图像坐标系关系：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4879339" y="3055900"/>
            <a:ext cx="6863482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畸变：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透镜的畸变主要分为径向畸变和切向畸变，以及薄透镜畸变。</a:t>
            </a:r>
            <a:endParaRPr lang="en-US" altLang="zh-CN" dirty="0"/>
          </a:p>
          <a:p>
            <a:endParaRPr lang="en-US" altLang="zh-CN" sz="900" dirty="0"/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198" y="3850251"/>
            <a:ext cx="3079908" cy="79379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198" y="4881169"/>
            <a:ext cx="3549832" cy="76615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879339" y="585606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一共需要求解</a:t>
            </a:r>
            <a:r>
              <a:rPr lang="en-US" altLang="zh-CN" dirty="0"/>
              <a:t>5</a:t>
            </a:r>
            <a:r>
              <a:rPr lang="zh-CN" altLang="en-US" dirty="0"/>
              <a:t>个畸变参数：</a:t>
            </a:r>
            <a:r>
              <a:rPr lang="en-US" altLang="zh-CN" dirty="0"/>
              <a:t>k1</a:t>
            </a:r>
            <a:r>
              <a:rPr lang="zh-CN" altLang="en-US" dirty="0"/>
              <a:t>、</a:t>
            </a:r>
            <a:r>
              <a:rPr lang="en-US" altLang="zh-CN" dirty="0"/>
              <a:t>k2</a:t>
            </a:r>
            <a:r>
              <a:rPr lang="zh-CN" altLang="en-US" dirty="0"/>
              <a:t>、</a:t>
            </a:r>
            <a:r>
              <a:rPr lang="en-US" altLang="zh-CN" dirty="0"/>
              <a:t>k3</a:t>
            </a:r>
            <a:r>
              <a:rPr lang="zh-CN" altLang="en-US" dirty="0"/>
              <a:t>、</a:t>
            </a:r>
            <a:r>
              <a:rPr lang="en-US" altLang="zh-CN" dirty="0"/>
              <a:t>p1</a:t>
            </a:r>
            <a:r>
              <a:rPr lang="zh-CN" altLang="en-US" dirty="0"/>
              <a:t>和</a:t>
            </a:r>
            <a:r>
              <a:rPr lang="en-US" altLang="zh-CN" dirty="0"/>
              <a:t>p2 </a:t>
            </a:r>
            <a:endParaRPr lang="zh-CN" altLang="en-US" dirty="0"/>
          </a:p>
        </p:txBody>
      </p:sp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从实际图像坐标系到像素坐标系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790" y="1593755"/>
            <a:ext cx="4083260" cy="367048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604" y="1593755"/>
            <a:ext cx="4542996" cy="272276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879339" y="876178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图像坐标系与像素坐标系关系：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4879339" y="5079211"/>
            <a:ext cx="686348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平移向量：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旋转后的坐标系</a:t>
            </a:r>
            <a:r>
              <a:rPr lang="en-US" altLang="zh-CN" dirty="0"/>
              <a:t>1</a:t>
            </a:r>
            <a:r>
              <a:rPr lang="zh-CN" altLang="en-US" dirty="0"/>
              <a:t>通过平移使得与坐标系</a:t>
            </a:r>
            <a:r>
              <a:rPr lang="en-US" altLang="zh-CN" dirty="0"/>
              <a:t>2</a:t>
            </a:r>
            <a:r>
              <a:rPr lang="zh-CN" altLang="en-US" dirty="0"/>
              <a:t>相对应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外参：</a:t>
            </a:r>
            <a:r>
              <a:rPr lang="zh-CN" altLang="en-US" dirty="0">
                <a:solidFill>
                  <a:srgbClr val="C00000"/>
                </a:solidFill>
              </a:rPr>
              <a:t>旋转加平移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从相机坐标系到像素坐标系</a:t>
            </a:r>
            <a:r>
              <a:rPr lang="en-US" altLang="zh-CN" dirty="0">
                <a:solidFill>
                  <a:schemeClr val="accent1"/>
                </a:solidFill>
              </a:rPr>
              <a:t>--</a:t>
            </a:r>
            <a:r>
              <a:rPr lang="zh-CN" altLang="en-US" dirty="0">
                <a:solidFill>
                  <a:schemeClr val="accent1"/>
                </a:solidFill>
              </a:rPr>
              <a:t>内参矩阵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790" y="1593755"/>
            <a:ext cx="4083260" cy="367048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772" y="2512717"/>
            <a:ext cx="6803220" cy="133453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955936" y="1284869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相机坐标系与像素坐标系关系：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4958510" y="4327237"/>
            <a:ext cx="68634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旋转后的坐标系</a:t>
            </a:r>
            <a:r>
              <a:rPr lang="en-US" altLang="zh-CN" dirty="0"/>
              <a:t>1</a:t>
            </a:r>
            <a:r>
              <a:rPr lang="zh-CN" altLang="en-US" dirty="0"/>
              <a:t>通过平移使得与坐标系</a:t>
            </a:r>
            <a:r>
              <a:rPr lang="en-US" altLang="zh-CN" dirty="0"/>
              <a:t>2</a:t>
            </a:r>
            <a:r>
              <a:rPr lang="zh-CN" altLang="en-US" dirty="0"/>
              <a:t>相对应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外参：</a:t>
            </a:r>
            <a:r>
              <a:rPr lang="zh-CN" altLang="en-US" dirty="0">
                <a:solidFill>
                  <a:srgbClr val="C00000"/>
                </a:solidFill>
              </a:rPr>
              <a:t>旋转加平移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占位符 110"/>
          <p:cNvSpPr>
            <a:spLocks noGrp="1"/>
          </p:cNvSpPr>
          <p:nvPr>
            <p:ph type="body" sz="quarter" idx="4294967295"/>
          </p:nvPr>
        </p:nvSpPr>
        <p:spPr>
          <a:xfrm>
            <a:off x="596053" y="347240"/>
            <a:ext cx="6117568" cy="4413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1"/>
                </a:solidFill>
              </a:rPr>
              <a:t>世界坐标系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05" y="1012852"/>
            <a:ext cx="7332464" cy="392992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24354" y="5283193"/>
            <a:ext cx="79107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世界坐标系选取每张图片里棋盘格的左上角为原点。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116" y="1709343"/>
            <a:ext cx="3264772" cy="2435536"/>
          </a:xfrm>
          <a:prstGeom prst="rect">
            <a:avLst/>
          </a:prstGeom>
        </p:spPr>
      </p:pic>
      <p:cxnSp>
        <p:nvCxnSpPr>
          <p:cNvPr id="6" name="直接箭头连接符 5"/>
          <p:cNvCxnSpPr/>
          <p:nvPr/>
        </p:nvCxnSpPr>
        <p:spPr>
          <a:xfrm>
            <a:off x="8635116" y="1709343"/>
            <a:ext cx="340247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8635116" y="1709343"/>
            <a:ext cx="0" cy="26641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1699041" y="1340010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X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296561" y="4004148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Y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328132" y="1390141"/>
            <a:ext cx="364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O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ISLIDE.VECTOR" val="#254577;"/>
</p:tagLst>
</file>

<file path=ppt/tags/tag10.xml><?xml version="1.0" encoding="utf-8"?>
<p:tagLst xmlns:p="http://schemas.openxmlformats.org/presentationml/2006/main">
  <p:tag name="ISLIDE.VECTOR" val="#254577;"/>
</p:tagLst>
</file>

<file path=ppt/tags/tag11.xml><?xml version="1.0" encoding="utf-8"?>
<p:tagLst xmlns:p="http://schemas.openxmlformats.org/presentationml/2006/main">
  <p:tag name="ISLIDE.VECTOR" val="#254577;"/>
</p:tagLst>
</file>

<file path=ppt/tags/tag12.xml><?xml version="1.0" encoding="utf-8"?>
<p:tagLst xmlns:p="http://schemas.openxmlformats.org/presentationml/2006/main">
  <p:tag name="ISLIDE.VECTOR" val="#254577;"/>
</p:tagLst>
</file>

<file path=ppt/tags/tag13.xml><?xml version="1.0" encoding="utf-8"?>
<p:tagLst xmlns:p="http://schemas.openxmlformats.org/presentationml/2006/main">
  <p:tag name="ISLIDE.VECTOR" val="#254577;"/>
</p:tagLst>
</file>

<file path=ppt/tags/tag14.xml><?xml version="1.0" encoding="utf-8"?>
<p:tagLst xmlns:p="http://schemas.openxmlformats.org/presentationml/2006/main">
  <p:tag name="ISLIDE.GUIDESSETTING" val="{&quot;Id&quot;:null,&quot;Name&quot;:&quot;宽&quot;,&quot;HeaderHeight&quot;:10.612244897959188,&quot;FooterHeight&quot;:10.0,&quot;SideMargin&quot;:6.4,&quot;TopMargin&quot;:0.0,&quot;BottomMargin&quot;:0.0,&quot;IntervalMargin&quot;:0.0,&quot;SettingType&quot;:&quot;System&quot;}"/>
  <p:tag name="COMMONDATA" val="eyJoZGlkIjoiNmUzYTc1NWU3NjcwYzEwYWQwZDU2ZjNiNjg4ZjUxN2QifQ=="/>
</p:tagLst>
</file>

<file path=ppt/tags/tag2.xml><?xml version="1.0" encoding="utf-8"?>
<p:tagLst xmlns:p="http://schemas.openxmlformats.org/presentationml/2006/main">
  <p:tag name="ISLIDE.VECTOR" val="#254577;"/>
</p:tagLst>
</file>

<file path=ppt/tags/tag3.xml><?xml version="1.0" encoding="utf-8"?>
<p:tagLst xmlns:p="http://schemas.openxmlformats.org/presentationml/2006/main">
  <p:tag name="ISLIDE.VECTOR" val="#254577;"/>
</p:tagLst>
</file>

<file path=ppt/tags/tag4.xml><?xml version="1.0" encoding="utf-8"?>
<p:tagLst xmlns:p="http://schemas.openxmlformats.org/presentationml/2006/main">
  <p:tag name="ISLIDE.VECTOR" val="#254577;"/>
</p:tagLst>
</file>

<file path=ppt/tags/tag5.xml><?xml version="1.0" encoding="utf-8"?>
<p:tagLst xmlns:p="http://schemas.openxmlformats.org/presentationml/2006/main">
  <p:tag name="ISLIDE.VECTOR" val="#254577;"/>
</p:tagLst>
</file>

<file path=ppt/tags/tag6.xml><?xml version="1.0" encoding="utf-8"?>
<p:tagLst xmlns:p="http://schemas.openxmlformats.org/presentationml/2006/main">
  <p:tag name="ISLIDE.VECTOR" val="#254577;"/>
</p:tagLst>
</file>

<file path=ppt/tags/tag7.xml><?xml version="1.0" encoding="utf-8"?>
<p:tagLst xmlns:p="http://schemas.openxmlformats.org/presentationml/2006/main">
  <p:tag name="ISLIDE.VECTOR" val="#254577;"/>
</p:tagLst>
</file>

<file path=ppt/tags/tag8.xml><?xml version="1.0" encoding="utf-8"?>
<p:tagLst xmlns:p="http://schemas.openxmlformats.org/presentationml/2006/main">
  <p:tag name="ISLIDE.VECTOR" val="#254577;"/>
</p:tagLst>
</file>

<file path=ppt/tags/tag9.xml><?xml version="1.0" encoding="utf-8"?>
<p:tagLst xmlns:p="http://schemas.openxmlformats.org/presentationml/2006/main">
  <p:tag name="ISLIDE.VECTOR" val="#254577;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E282F"/>
      </a:accent1>
      <a:accent2>
        <a:srgbClr val="C6686D"/>
      </a:accent2>
      <a:accent3>
        <a:srgbClr val="DBA1A4"/>
      </a:accent3>
      <a:accent4>
        <a:srgbClr val="ECCDCF"/>
      </a:accent4>
      <a:accent5>
        <a:srgbClr val="F7ECEC"/>
      </a:accent5>
      <a:accent6>
        <a:srgbClr val="9D1223"/>
      </a:accent6>
      <a:hlink>
        <a:srgbClr val="AE282F"/>
      </a:hlink>
      <a:folHlink>
        <a:srgbClr val="AE282F"/>
      </a:folHlink>
    </a:clrScheme>
    <a:fontScheme name="自定义 5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25400">
          <a:solidFill>
            <a:schemeClr val="accent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1026</Words>
  <Application>WPS 演示</Application>
  <PresentationFormat>宽屏</PresentationFormat>
  <Paragraphs>117</Paragraphs>
  <Slides>14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Arial</vt:lpstr>
      <vt:lpstr>宋体</vt:lpstr>
      <vt:lpstr>Wingdings</vt:lpstr>
      <vt:lpstr>微软雅黑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shili wang</dc:creator>
  <cp:lastModifiedBy>灰色1406106686</cp:lastModifiedBy>
  <cp:revision>506</cp:revision>
  <dcterms:created xsi:type="dcterms:W3CDTF">2020-04-16T03:52:00Z</dcterms:created>
  <dcterms:modified xsi:type="dcterms:W3CDTF">2022-08-31T02:54:02Z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EE37210AAC484FA98D781B130B7A8D2A</vt:lpwstr>
  </property>
  <property fmtid="{D5CDD505-2E9C-101B-9397-08002B2CF9AE}" pid="3" name="KSOProductBuildVer">
    <vt:lpwstr>2052-11.1.0.12019</vt:lpwstr>
  </property>
</Properties>
</file>

<file path=docProps/thumbnail.jpeg>
</file>